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handoutMasterIdLst>
    <p:handoutMasterId r:id="rId15"/>
  </p:handoutMasterIdLst>
  <p:sldIdLst>
    <p:sldId id="256" r:id="rId5"/>
    <p:sldId id="257" r:id="rId6"/>
    <p:sldId id="265" r:id="rId7"/>
    <p:sldId id="270" r:id="rId8"/>
    <p:sldId id="271" r:id="rId9"/>
    <p:sldId id="261" r:id="rId10"/>
    <p:sldId id="262" r:id="rId11"/>
    <p:sldId id="272" r:id="rId12"/>
    <p:sldId id="263" r:id="rId13"/>
    <p:sldId id="269"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3" d="100"/>
          <a:sy n="83" d="100"/>
        </p:scale>
        <p:origin x="-77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sz="quarter" idx="1"/>
          </p:nvPr>
        </p:nvSpPr>
        <p:spPr>
          <a:xfrm>
            <a:off x="1588" y="0"/>
            <a:ext cx="2971800" cy="457200"/>
          </a:xfrm>
          <a:prstGeom prst="rect">
            <a:avLst/>
          </a:prstGeom>
        </p:spPr>
        <p:txBody>
          <a:bodyPr vert="horz" lIns="91440" tIns="45720" rIns="91440" bIns="45720" rtlCol="1"/>
          <a:lstStyle>
            <a:lvl1pPr algn="l">
              <a:defRPr sz="1200"/>
            </a:lvl1pPr>
          </a:lstStyle>
          <a:p>
            <a:fld id="{BDCBAB75-B862-4C73-80E4-7232CD92C517}" type="datetimeFigureOut">
              <a:rPr lang="fa-IR" smtClean="0"/>
              <a:pPr/>
              <a:t>07/10/1435</a:t>
            </a:fld>
            <a:endParaRPr lang="fa-IR"/>
          </a:p>
        </p:txBody>
      </p:sp>
      <p:sp>
        <p:nvSpPr>
          <p:cNvPr id="4" name="Footer Placeholder 3"/>
          <p:cNvSpPr>
            <a:spLocks noGrp="1"/>
          </p:cNvSpPr>
          <p:nvPr>
            <p:ph type="ftr" sz="quarter" idx="2"/>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5" name="Slide Number Placeholder 4"/>
          <p:cNvSpPr>
            <a:spLocks noGrp="1"/>
          </p:cNvSpPr>
          <p:nvPr>
            <p:ph type="sldNum" sz="quarter" idx="3"/>
          </p:nvPr>
        </p:nvSpPr>
        <p:spPr>
          <a:xfrm>
            <a:off x="1588" y="8685213"/>
            <a:ext cx="2971800" cy="457200"/>
          </a:xfrm>
          <a:prstGeom prst="rect">
            <a:avLst/>
          </a:prstGeom>
        </p:spPr>
        <p:txBody>
          <a:bodyPr vert="horz" lIns="91440" tIns="45720" rIns="91440" bIns="45720" rtlCol="1" anchor="b"/>
          <a:lstStyle>
            <a:lvl1pPr algn="l">
              <a:defRPr sz="1200"/>
            </a:lvl1pPr>
          </a:lstStyle>
          <a:p>
            <a:fld id="{AAD5D432-D28F-4825-81D0-985B2C5F071F}" type="slidenum">
              <a:rPr lang="fa-IR" smtClean="0"/>
              <a:pPr/>
              <a:t>‹#›</a:t>
            </a:fld>
            <a:endParaRPr lang="fa-IR"/>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5/9/2014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43000"/>
            <a:ext cx="6553200" cy="4114800"/>
          </a:xfrm>
        </p:spPr>
        <p:txBody>
          <a:bodyPr>
            <a:normAutofit fontScale="90000"/>
          </a:bodyPr>
          <a:lstStyle/>
          <a:p>
            <a:pPr rtl="1">
              <a:lnSpc>
                <a:spcPct val="150000"/>
              </a:lnSpc>
            </a:pPr>
            <a:r>
              <a:rPr lang="fa-IR" sz="3600" b="1" dirty="0" smtClean="0">
                <a:solidFill>
                  <a:schemeClr val="accent1">
                    <a:lumMod val="50000"/>
                  </a:schemeClr>
                </a:solidFill>
                <a:cs typeface="B Titr" pitchFamily="2" charset="-78"/>
              </a:rPr>
              <a:t>دستور عمل پیشگیری از ترومبوآمبولی وریدی</a:t>
            </a:r>
            <a:r>
              <a:rPr lang="en-US" sz="3600" b="1" dirty="0" smtClean="0">
                <a:solidFill>
                  <a:schemeClr val="accent1">
                    <a:lumMod val="50000"/>
                  </a:schemeClr>
                </a:solidFill>
                <a:cs typeface="B Titr" pitchFamily="2" charset="-78"/>
              </a:rPr>
              <a:t> </a:t>
            </a:r>
            <a:r>
              <a:rPr lang="fa-IR" sz="3600" b="1" dirty="0" smtClean="0">
                <a:solidFill>
                  <a:schemeClr val="accent1">
                    <a:lumMod val="50000"/>
                  </a:schemeClr>
                </a:solidFill>
                <a:cs typeface="B Titr" pitchFamily="2" charset="-78"/>
              </a:rPr>
              <a:t>(</a:t>
            </a:r>
            <a:r>
              <a:rPr lang="en-US" sz="3600" b="1" dirty="0" smtClean="0">
                <a:solidFill>
                  <a:schemeClr val="accent1">
                    <a:lumMod val="50000"/>
                  </a:schemeClr>
                </a:solidFill>
                <a:cs typeface="B Titr" pitchFamily="2" charset="-78"/>
              </a:rPr>
              <a:t>VTE</a:t>
            </a:r>
            <a:r>
              <a:rPr lang="fa-IR" sz="3600" b="1" dirty="0" smtClean="0">
                <a:solidFill>
                  <a:schemeClr val="accent1">
                    <a:lumMod val="50000"/>
                  </a:schemeClr>
                </a:solidFill>
                <a:cs typeface="B Titr" pitchFamily="2" charset="-78"/>
              </a:rPr>
              <a:t>)</a:t>
            </a:r>
            <a:r>
              <a:rPr lang="en-US" sz="3600" b="1" dirty="0" smtClean="0">
                <a:solidFill>
                  <a:schemeClr val="accent1">
                    <a:lumMod val="50000"/>
                  </a:schemeClr>
                </a:solidFill>
                <a:cs typeface="B Titr" pitchFamily="2" charset="-78"/>
              </a:rPr>
              <a:t/>
            </a:r>
            <a:br>
              <a:rPr lang="en-US" sz="3600" b="1" dirty="0" smtClean="0">
                <a:solidFill>
                  <a:schemeClr val="accent1">
                    <a:lumMod val="50000"/>
                  </a:schemeClr>
                </a:solidFill>
                <a:cs typeface="B Titr" pitchFamily="2" charset="-78"/>
              </a:rPr>
            </a:br>
            <a:r>
              <a:rPr lang="fa-IR" sz="3600" b="1" dirty="0" smtClean="0">
                <a:solidFill>
                  <a:schemeClr val="accent1">
                    <a:lumMod val="50000"/>
                  </a:schemeClr>
                </a:solidFill>
                <a:cs typeface="B Titr" pitchFamily="2" charset="-78"/>
              </a:rPr>
              <a:t> در بارداری و پس از زایمان</a:t>
            </a:r>
            <a:br>
              <a:rPr lang="fa-IR" sz="3600" b="1" dirty="0" smtClean="0">
                <a:solidFill>
                  <a:schemeClr val="accent1">
                    <a:lumMod val="50000"/>
                  </a:schemeClr>
                </a:solidFill>
                <a:cs typeface="B Titr" pitchFamily="2" charset="-78"/>
              </a:rPr>
            </a:br>
            <a:r>
              <a:rPr lang="fa-IR" sz="3600" b="1" dirty="0" smtClean="0">
                <a:solidFill>
                  <a:schemeClr val="accent1">
                    <a:lumMod val="50000"/>
                  </a:schemeClr>
                </a:solidFill>
                <a:cs typeface="B Titr" pitchFamily="2" charset="-78"/>
              </a:rPr>
              <a:t/>
            </a:r>
            <a:br>
              <a:rPr lang="fa-IR" sz="3600" b="1" dirty="0" smtClean="0">
                <a:solidFill>
                  <a:schemeClr val="accent1">
                    <a:lumMod val="50000"/>
                  </a:schemeClr>
                </a:solidFill>
                <a:cs typeface="B Titr" pitchFamily="2" charset="-78"/>
              </a:rPr>
            </a:br>
            <a:endParaRPr lang="fa-IR" sz="3600" b="1" dirty="0">
              <a:solidFill>
                <a:schemeClr val="accent1">
                  <a:lumMod val="50000"/>
                </a:schemeClr>
              </a:solidFill>
              <a:cs typeface="B Titr" pitchFamily="2" charset="-7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229600" cy="838200"/>
          </a:xfrm>
        </p:spPr>
        <p:txBody>
          <a:bodyPr>
            <a:noAutofit/>
          </a:bodyPr>
          <a:lstStyle/>
          <a:p>
            <a:r>
              <a:rPr lang="fa-IR" sz="3600" b="1" dirty="0" smtClean="0">
                <a:solidFill>
                  <a:schemeClr val="accent1">
                    <a:lumMod val="50000"/>
                  </a:schemeClr>
                </a:solidFill>
                <a:cs typeface="B Titr" pitchFamily="2" charset="-78"/>
              </a:rPr>
              <a:t>دو نکته مهم</a:t>
            </a:r>
            <a:endParaRPr lang="fa-IR" sz="3600" b="1" dirty="0">
              <a:solidFill>
                <a:schemeClr val="accent1">
                  <a:lumMod val="50000"/>
                </a:schemeClr>
              </a:solidFill>
              <a:cs typeface="B Titr" pitchFamily="2" charset="-78"/>
            </a:endParaRPr>
          </a:p>
        </p:txBody>
      </p:sp>
      <p:sp>
        <p:nvSpPr>
          <p:cNvPr id="3" name="Content Placeholder 2"/>
          <p:cNvSpPr>
            <a:spLocks noGrp="1"/>
          </p:cNvSpPr>
          <p:nvPr>
            <p:ph idx="1"/>
          </p:nvPr>
        </p:nvSpPr>
        <p:spPr>
          <a:xfrm>
            <a:off x="228600" y="1600200"/>
            <a:ext cx="8610600" cy="4953000"/>
          </a:xfrm>
        </p:spPr>
        <p:txBody>
          <a:bodyPr>
            <a:noAutofit/>
          </a:bodyPr>
          <a:lstStyle/>
          <a:p>
            <a:pPr algn="just" rtl="1">
              <a:buNone/>
            </a:pPr>
            <a:r>
              <a:rPr lang="fa-IR" sz="2800" b="1" dirty="0" smtClean="0">
                <a:cs typeface="B Yagut" pitchFamily="2" charset="-78"/>
              </a:rPr>
              <a:t>1- در مورد تمام مادران در طی بارداری و پس از زایمان حتی اگر هیچیک از عوامل خطر وجود ندارد: آموزش و توصیه در مورد تحرک و مصرف کافی مایعات و اجتناب از استراحت مطلق(مگر در موارد خاص) باید انجام شود.</a:t>
            </a:r>
          </a:p>
          <a:p>
            <a:pPr algn="just" rtl="1">
              <a:buNone/>
            </a:pPr>
            <a:endParaRPr lang="fa-IR" sz="2800" b="1" dirty="0" smtClean="0">
              <a:cs typeface="B Yagut" pitchFamily="2" charset="-78"/>
            </a:endParaRPr>
          </a:p>
          <a:p>
            <a:pPr algn="just" rtl="1">
              <a:buNone/>
            </a:pPr>
            <a:r>
              <a:rPr lang="fa-IR" sz="2800" b="1" dirty="0" smtClean="0">
                <a:cs typeface="B Yagut" pitchFamily="2" charset="-78"/>
              </a:rPr>
              <a:t>2- در مورد زایمانهایی که در تسهیلات زایمانی انجام می شود هنگام ترخیص مادر: آموزش و توصیه در مورد تحرک و مصرف کافی مایعات باید انجام شود.</a:t>
            </a:r>
          </a:p>
          <a:p>
            <a:pPr algn="just" rtl="1">
              <a:buNone/>
            </a:pPr>
            <a:r>
              <a:rPr lang="fa-IR" sz="2800" b="1" dirty="0" smtClean="0">
                <a:cs typeface="B Yagut" pitchFamily="2" charset="-78"/>
              </a:rPr>
              <a:t> </a:t>
            </a:r>
            <a:endParaRPr lang="fa-IR" sz="2800" b="1" dirty="0">
              <a:cs typeface="B Yagut" pitchFamily="2" charset="-7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229600" cy="838200"/>
          </a:xfrm>
        </p:spPr>
        <p:txBody>
          <a:bodyPr>
            <a:normAutofit fontScale="90000"/>
          </a:bodyPr>
          <a:lstStyle/>
          <a:p>
            <a:pPr rtl="1"/>
            <a:r>
              <a:rPr lang="fa-IR" dirty="0" smtClean="0">
                <a:solidFill>
                  <a:schemeClr val="accent1">
                    <a:lumMod val="50000"/>
                  </a:schemeClr>
                </a:solidFill>
                <a:cs typeface="B Titr" pitchFamily="2" charset="-78"/>
              </a:rPr>
              <a:t/>
            </a:r>
            <a:br>
              <a:rPr lang="fa-IR" dirty="0" smtClean="0">
                <a:solidFill>
                  <a:schemeClr val="accent1">
                    <a:lumMod val="50000"/>
                  </a:schemeClr>
                </a:solidFill>
                <a:cs typeface="B Titr" pitchFamily="2" charset="-78"/>
              </a:rPr>
            </a:br>
            <a:r>
              <a:rPr lang="fa-IR" dirty="0" smtClean="0">
                <a:solidFill>
                  <a:schemeClr val="accent1">
                    <a:lumMod val="50000"/>
                  </a:schemeClr>
                </a:solidFill>
                <a:cs typeface="B Titr" pitchFamily="2" charset="-78"/>
              </a:rPr>
              <a:t>اهمیت پیشگیری از </a:t>
            </a:r>
            <a:r>
              <a:rPr lang="en-US" sz="5300" b="1" dirty="0" smtClean="0">
                <a:solidFill>
                  <a:schemeClr val="accent1">
                    <a:lumMod val="50000"/>
                  </a:schemeClr>
                </a:solidFill>
                <a:cs typeface="B Titr" pitchFamily="2" charset="-78"/>
              </a:rPr>
              <a:t>VTE</a:t>
            </a:r>
            <a:r>
              <a:rPr lang="en-US" dirty="0" smtClean="0"/>
              <a:t/>
            </a:r>
            <a:br>
              <a:rPr lang="en-US" dirty="0" smtClean="0"/>
            </a:br>
            <a:endParaRPr lang="fa-IR" dirty="0"/>
          </a:p>
        </p:txBody>
      </p:sp>
      <p:sp>
        <p:nvSpPr>
          <p:cNvPr id="3" name="Content Placeholder 2"/>
          <p:cNvSpPr>
            <a:spLocks noGrp="1"/>
          </p:cNvSpPr>
          <p:nvPr>
            <p:ph idx="1"/>
          </p:nvPr>
        </p:nvSpPr>
        <p:spPr>
          <a:xfrm>
            <a:off x="228600" y="1066800"/>
            <a:ext cx="8534400" cy="5059363"/>
          </a:xfrm>
        </p:spPr>
        <p:txBody>
          <a:bodyPr>
            <a:normAutofit/>
          </a:bodyPr>
          <a:lstStyle/>
          <a:p>
            <a:pPr algn="just" rtl="1"/>
            <a:r>
              <a:rPr lang="fa-IR" b="1" dirty="0" smtClean="0">
                <a:cs typeface="B Yagut" pitchFamily="2" charset="-78"/>
              </a:rPr>
              <a:t>بارداری و بخصوص دوره پس از زایمان از عوامل بسیار مشهور و شناخته شده برای بروز ترومبوآمبولی می باشند.</a:t>
            </a:r>
          </a:p>
          <a:p>
            <a:pPr algn="just" rtl="1"/>
            <a:r>
              <a:rPr lang="fa-IR" b="1" dirty="0" smtClean="0">
                <a:cs typeface="B Yagut" pitchFamily="2" charset="-78"/>
              </a:rPr>
              <a:t> احتمال بروز این عارضه در زنان باردار و یا زایمان کرده 4  تا 50 برابر بیشتر از زنان دیگر در همان گروه سنی گزارش شده است.</a:t>
            </a:r>
          </a:p>
          <a:p>
            <a:pPr algn="just" rtl="1"/>
            <a:r>
              <a:rPr lang="fa-IR" b="1" dirty="0" smtClean="0">
                <a:cs typeface="B Yagut" pitchFamily="2" charset="-78"/>
              </a:rPr>
              <a:t> بسیاری از موارد ترومبوآمبولی وریدی در بارداری، طی سه ماهه اول رخ می دهد بنابراین اگر نیاز به پیشگیری دارویی وجود دارد باید به محض اطمینان از بارداری پیشگیری را شروع کرد.</a:t>
            </a:r>
            <a:endParaRPr lang="en-US" b="1" dirty="0" smtClean="0">
              <a:cs typeface="B Yagut" pitchFamily="2" charset="-78"/>
            </a:endParaRPr>
          </a:p>
          <a:p>
            <a:pPr algn="just"/>
            <a:endParaRPr lang="fa-IR" dirty="0">
              <a:cs typeface="B Yagut" pitchFamily="2" charset="-7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85800"/>
            <a:ext cx="8763000" cy="5562600"/>
          </a:xfrm>
        </p:spPr>
        <p:txBody>
          <a:bodyPr>
            <a:normAutofit fontScale="92500"/>
          </a:bodyPr>
          <a:lstStyle/>
          <a:p>
            <a:pPr algn="just" rtl="1"/>
            <a:r>
              <a:rPr lang="fa-IR" sz="3500" b="1" dirty="0" smtClean="0">
                <a:cs typeface="B Yagut" pitchFamily="2" charset="-78"/>
              </a:rPr>
              <a:t>در سالهای اخیر موارد مرگ مادران به دلیل آمبولی در کشور افزایش یافته که بسیاری از آنها قابل اجتناب بوده است.</a:t>
            </a:r>
          </a:p>
          <a:p>
            <a:pPr algn="just" rtl="1">
              <a:buNone/>
            </a:pPr>
            <a:r>
              <a:rPr lang="fa-IR" sz="3500" b="1" dirty="0" smtClean="0">
                <a:cs typeface="B Yagut" pitchFamily="2" charset="-78"/>
              </a:rPr>
              <a:t> </a:t>
            </a:r>
          </a:p>
          <a:p>
            <a:pPr algn="just" rtl="1"/>
            <a:r>
              <a:rPr lang="fa-IR" sz="3500" b="1" dirty="0" smtClean="0">
                <a:cs typeface="B Yagut" pitchFamily="2" charset="-78"/>
              </a:rPr>
              <a:t>با توجه به لزوم آشنائی ارائه دهندگان خدمت با این عارضه، دستور عمل </a:t>
            </a:r>
            <a:r>
              <a:rPr lang="fa-IR" sz="3500" b="1" u="sng" dirty="0" smtClean="0">
                <a:cs typeface="B Yagut" pitchFamily="2" charset="-78"/>
              </a:rPr>
              <a:t>پیشگیری از ترومبوآمبولی وریدی (</a:t>
            </a:r>
            <a:r>
              <a:rPr lang="en-US" sz="3500" b="1" u="sng" dirty="0" smtClean="0">
                <a:cs typeface="B Yagut" pitchFamily="2" charset="-78"/>
              </a:rPr>
              <a:t>VTE</a:t>
            </a:r>
            <a:r>
              <a:rPr lang="fa-IR" sz="3500" b="1" u="sng" dirty="0" smtClean="0">
                <a:cs typeface="B Yagut" pitchFamily="2" charset="-78"/>
              </a:rPr>
              <a:t>) در بارداری و پس از زایمان</a:t>
            </a:r>
            <a:r>
              <a:rPr lang="en-US" sz="3500" b="1" dirty="0" smtClean="0">
                <a:cs typeface="B Yagut" pitchFamily="2" charset="-78"/>
              </a:rPr>
              <a:t> </a:t>
            </a:r>
            <a:r>
              <a:rPr lang="fa-IR" sz="3500" b="1" dirty="0" smtClean="0">
                <a:cs typeface="B Yagut" pitchFamily="2" charset="-78"/>
              </a:rPr>
              <a:t>تدوین شده است. </a:t>
            </a:r>
          </a:p>
          <a:p>
            <a:pPr algn="just" rtl="1"/>
            <a:endParaRPr lang="fa-IR" sz="3500" b="1" dirty="0" smtClean="0">
              <a:cs typeface="B Yagut" pitchFamily="2" charset="-78"/>
            </a:endParaRPr>
          </a:p>
          <a:p>
            <a:pPr algn="r" rtl="1"/>
            <a:r>
              <a:rPr lang="fa-IR" sz="3500" b="1" dirty="0" smtClean="0">
                <a:cs typeface="B Yagut" pitchFamily="2" charset="-78"/>
              </a:rPr>
              <a:t>شماره و تاریخ بخشنامه : 963/400 د مورخ  92/2/2</a:t>
            </a:r>
          </a:p>
          <a:p>
            <a:pPr algn="r" rtl="1">
              <a:buNone/>
            </a:pPr>
            <a:endParaRPr lang="fa-IR" sz="3500" b="1" dirty="0" smtClean="0">
              <a:cs typeface="B Yagut" pitchFamily="2" charset="-78"/>
            </a:endParaRPr>
          </a:p>
          <a:p>
            <a:pPr algn="r" rtl="1"/>
            <a:r>
              <a:rPr lang="fa-IR" sz="3500" b="1" dirty="0" smtClean="0">
                <a:cs typeface="B Yagut" pitchFamily="2" charset="-78"/>
              </a:rPr>
              <a:t>بخشنامه و دستور عمل پیوست برای اجرا به معاونتهای درمان و رونوشت آن برای مطالعه همکاران به معاونتهای بهداشت ارسال شد.</a:t>
            </a:r>
          </a:p>
          <a:p>
            <a:pPr algn="just" rtl="1">
              <a:buNone/>
            </a:pPr>
            <a:endParaRPr lang="fa-IR" dirty="0" smtClean="0">
              <a:cs typeface="B Yagut" pitchFamily="2" charset="-78"/>
            </a:endParaRPr>
          </a:p>
          <a:p>
            <a:pPr algn="just" rtl="1"/>
            <a:endParaRPr lang="en-US" dirty="0">
              <a:cs typeface="B Yagut" pitchFamily="2" charset="-7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solidFill>
                  <a:schemeClr val="accent1">
                    <a:lumMod val="50000"/>
                  </a:schemeClr>
                </a:solidFill>
                <a:cs typeface="B Titr" pitchFamily="2" charset="-78"/>
              </a:rPr>
              <a:t>نحوه استفاده از دستورعمل</a:t>
            </a:r>
            <a:endParaRPr lang="fa-IR" dirty="0">
              <a:solidFill>
                <a:schemeClr val="accent1">
                  <a:lumMod val="50000"/>
                </a:schemeClr>
              </a:solidFill>
              <a:cs typeface="B Titr" pitchFamily="2" charset="-78"/>
            </a:endParaRPr>
          </a:p>
        </p:txBody>
      </p:sp>
      <p:sp>
        <p:nvSpPr>
          <p:cNvPr id="3" name="Content Placeholder 2"/>
          <p:cNvSpPr>
            <a:spLocks noGrp="1"/>
          </p:cNvSpPr>
          <p:nvPr>
            <p:ph idx="1"/>
          </p:nvPr>
        </p:nvSpPr>
        <p:spPr>
          <a:xfrm>
            <a:off x="304800" y="1371600"/>
            <a:ext cx="8610600" cy="4754563"/>
          </a:xfrm>
        </p:spPr>
        <p:txBody>
          <a:bodyPr/>
          <a:lstStyle/>
          <a:p>
            <a:pPr algn="r" rtl="1">
              <a:buNone/>
            </a:pPr>
            <a:r>
              <a:rPr lang="fa-IR" b="1" dirty="0" smtClean="0">
                <a:cs typeface="B Yagut" pitchFamily="2" charset="-78"/>
              </a:rPr>
              <a:t>1-  تاریخچه بیمار گرفته شده و با توجه به لیست عوامل خطر ، ارزیابی انجام می شود.</a:t>
            </a:r>
          </a:p>
          <a:p>
            <a:pPr algn="r" rtl="1">
              <a:buNone/>
            </a:pPr>
            <a:endParaRPr lang="fa-IR" b="1" dirty="0" smtClean="0">
              <a:cs typeface="B Yagut" pitchFamily="2" charset="-78"/>
            </a:endParaRPr>
          </a:p>
          <a:p>
            <a:pPr algn="r" rtl="1">
              <a:buNone/>
            </a:pPr>
            <a:r>
              <a:rPr lang="fa-IR" b="1" dirty="0" smtClean="0">
                <a:cs typeface="B Yagut" pitchFamily="2" charset="-78"/>
              </a:rPr>
              <a:t>2- با توجه به نتیجه ارزیابی، بیمار در یکی از گروههای </a:t>
            </a:r>
            <a:r>
              <a:rPr lang="en-US" b="1" dirty="0" smtClean="0">
                <a:cs typeface="B Yagut" pitchFamily="2" charset="-78"/>
              </a:rPr>
              <a:t> </a:t>
            </a:r>
            <a:r>
              <a:rPr lang="fa-IR" b="1" dirty="0" smtClean="0">
                <a:cs typeface="B Yagut" pitchFamily="2" charset="-78"/>
              </a:rPr>
              <a:t>پرخطر، خطر متوسط یا کم خطر قرار داده می شود.</a:t>
            </a:r>
          </a:p>
          <a:p>
            <a:pPr algn="r" rtl="1">
              <a:buNone/>
            </a:pPr>
            <a:endParaRPr lang="fa-IR" b="1" dirty="0" smtClean="0">
              <a:cs typeface="B Yagut" pitchFamily="2" charset="-78"/>
            </a:endParaRPr>
          </a:p>
          <a:p>
            <a:pPr algn="r" rtl="1">
              <a:buNone/>
            </a:pPr>
            <a:r>
              <a:rPr lang="fa-IR" b="1" dirty="0" smtClean="0">
                <a:cs typeface="B Yagut" pitchFamily="2" charset="-78"/>
              </a:rPr>
              <a:t>3- با توجه به گروه بندی اقدام لازم برای بیمار انجام می شود.</a:t>
            </a:r>
            <a:endParaRPr lang="fa-IR" b="1" dirty="0">
              <a:cs typeface="B Yagut" pitchFamily="2" charset="-7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15962"/>
          </a:xfrm>
        </p:spPr>
        <p:txBody>
          <a:bodyPr>
            <a:normAutofit fontScale="90000"/>
          </a:bodyPr>
          <a:lstStyle/>
          <a:p>
            <a:r>
              <a:rPr lang="fa-IR" b="1" dirty="0" smtClean="0">
                <a:solidFill>
                  <a:schemeClr val="accent1">
                    <a:lumMod val="50000"/>
                  </a:schemeClr>
                </a:solidFill>
                <a:cs typeface="B Titr" pitchFamily="2" charset="-78"/>
              </a:rPr>
              <a:t>اقدام پس از گروه بندی</a:t>
            </a:r>
            <a:endParaRPr lang="fa-IR" b="1" dirty="0">
              <a:solidFill>
                <a:schemeClr val="accent1">
                  <a:lumMod val="50000"/>
                </a:schemeClr>
              </a:solidFill>
              <a:cs typeface="B Titr" pitchFamily="2" charset="-78"/>
            </a:endParaRPr>
          </a:p>
        </p:txBody>
      </p:sp>
      <p:sp>
        <p:nvSpPr>
          <p:cNvPr id="3" name="Content Placeholder 2"/>
          <p:cNvSpPr>
            <a:spLocks noGrp="1"/>
          </p:cNvSpPr>
          <p:nvPr>
            <p:ph idx="1"/>
          </p:nvPr>
        </p:nvSpPr>
        <p:spPr>
          <a:xfrm>
            <a:off x="228600" y="914400"/>
            <a:ext cx="8686800" cy="5638800"/>
          </a:xfrm>
          <a:noFill/>
        </p:spPr>
        <p:txBody>
          <a:bodyPr>
            <a:noAutofit/>
          </a:bodyPr>
          <a:lstStyle/>
          <a:p>
            <a:pPr algn="r" rtl="1">
              <a:spcBef>
                <a:spcPts val="0"/>
              </a:spcBef>
            </a:pPr>
            <a:r>
              <a:rPr lang="fa-IR" sz="3000" b="1" dirty="0" smtClean="0">
                <a:solidFill>
                  <a:srgbClr val="FF0000"/>
                </a:solidFill>
                <a:cs typeface="B Yagut" pitchFamily="2" charset="-78"/>
              </a:rPr>
              <a:t>پرخطر(منطقه قرمز)</a:t>
            </a:r>
          </a:p>
          <a:p>
            <a:pPr marL="0" indent="0" algn="r" rtl="1">
              <a:spcBef>
                <a:spcPts val="0"/>
              </a:spcBef>
              <a:buNone/>
            </a:pPr>
            <a:r>
              <a:rPr lang="fa-IR" sz="3000" b="1" dirty="0" smtClean="0">
                <a:cs typeface="B Yagut" pitchFamily="2" charset="-78"/>
              </a:rPr>
              <a:t>تجویز داروی ضد انعقاد به مدت طولانی (تا 6 هفته پس از زایمان)</a:t>
            </a:r>
          </a:p>
          <a:p>
            <a:pPr algn="r" rtl="1">
              <a:lnSpc>
                <a:spcPct val="110000"/>
              </a:lnSpc>
            </a:pPr>
            <a:r>
              <a:rPr lang="fa-IR" sz="3000" b="1" dirty="0" smtClean="0">
                <a:solidFill>
                  <a:srgbClr val="FFC000"/>
                </a:solidFill>
                <a:cs typeface="B Yagut" pitchFamily="2" charset="-78"/>
              </a:rPr>
              <a:t>خطر متوسط (منطقه زرد)</a:t>
            </a:r>
          </a:p>
          <a:p>
            <a:pPr algn="just" rtl="1">
              <a:spcBef>
                <a:spcPts val="0"/>
              </a:spcBef>
              <a:buNone/>
            </a:pPr>
            <a:r>
              <a:rPr lang="fa-IR" sz="3000" b="1" dirty="0" smtClean="0">
                <a:cs typeface="B Yagut" pitchFamily="2" charset="-78"/>
              </a:rPr>
              <a:t>هشدار و مراقبت: آموزش به مادر در مورد علائم </a:t>
            </a:r>
            <a:r>
              <a:rPr lang="en-US" sz="3000" b="1" dirty="0" smtClean="0">
                <a:cs typeface="B Yagut" pitchFamily="2" charset="-78"/>
              </a:rPr>
              <a:t>DVT</a:t>
            </a:r>
            <a:r>
              <a:rPr lang="fa-IR" sz="3000" b="1" dirty="0" smtClean="0">
                <a:cs typeface="B Yagut" pitchFamily="2" charset="-78"/>
              </a:rPr>
              <a:t> و</a:t>
            </a:r>
          </a:p>
          <a:p>
            <a:pPr algn="just" rtl="1">
              <a:spcBef>
                <a:spcPts val="0"/>
              </a:spcBef>
              <a:buNone/>
            </a:pPr>
            <a:r>
              <a:rPr lang="fa-IR" sz="3000" b="1" dirty="0" smtClean="0">
                <a:cs typeface="B Yagut" pitchFamily="2" charset="-78"/>
              </a:rPr>
              <a:t>مراجعه به موقع، بررسی دقیق علائم </a:t>
            </a:r>
            <a:r>
              <a:rPr lang="en-US" sz="3000" b="1" dirty="0" smtClean="0">
                <a:cs typeface="B Yagut" pitchFamily="2" charset="-78"/>
              </a:rPr>
              <a:t>DVT</a:t>
            </a:r>
            <a:r>
              <a:rPr lang="fa-IR" sz="3000" b="1" dirty="0" smtClean="0">
                <a:cs typeface="B Yagut" pitchFamily="2" charset="-78"/>
              </a:rPr>
              <a:t>  و </a:t>
            </a:r>
            <a:r>
              <a:rPr lang="en-US" sz="3000" b="1" dirty="0" smtClean="0">
                <a:cs typeface="B Yagut" pitchFamily="2" charset="-78"/>
              </a:rPr>
              <a:t>VTE</a:t>
            </a:r>
            <a:r>
              <a:rPr lang="fa-IR" sz="3000" b="1" dirty="0" smtClean="0">
                <a:cs typeface="B Yagut" pitchFamily="2" charset="-78"/>
              </a:rPr>
              <a:t> توسط</a:t>
            </a:r>
          </a:p>
          <a:p>
            <a:pPr algn="just" rtl="1">
              <a:spcBef>
                <a:spcPts val="0"/>
              </a:spcBef>
              <a:buNone/>
            </a:pPr>
            <a:r>
              <a:rPr lang="fa-IR" sz="3000" b="1" dirty="0" smtClean="0">
                <a:cs typeface="B Yagut" pitchFamily="2" charset="-78"/>
              </a:rPr>
              <a:t>پزشک در هربار مراجعه و در صورت نیاز تجویز داروی ضد</a:t>
            </a:r>
          </a:p>
          <a:p>
            <a:pPr algn="just" rtl="1">
              <a:spcBef>
                <a:spcPts val="0"/>
              </a:spcBef>
              <a:buNone/>
            </a:pPr>
            <a:r>
              <a:rPr lang="fa-IR" sz="3000" b="1" dirty="0" smtClean="0">
                <a:cs typeface="B Yagut" pitchFamily="2" charset="-78"/>
              </a:rPr>
              <a:t>انعقاد</a:t>
            </a:r>
            <a:endParaRPr lang="en-US" sz="3000" b="1" dirty="0" smtClean="0">
              <a:cs typeface="B Yagut" pitchFamily="2" charset="-78"/>
            </a:endParaRPr>
          </a:p>
          <a:p>
            <a:pPr algn="r" rtl="1">
              <a:spcBef>
                <a:spcPts val="0"/>
              </a:spcBef>
            </a:pPr>
            <a:r>
              <a:rPr lang="fa-IR" sz="3000" b="1" dirty="0" smtClean="0">
                <a:solidFill>
                  <a:srgbClr val="00B050"/>
                </a:solidFill>
                <a:cs typeface="B Yagut" pitchFamily="2" charset="-78"/>
              </a:rPr>
              <a:t>کم خطر(منطقه سبز)</a:t>
            </a:r>
            <a:endParaRPr lang="en-US" sz="3000" b="1" dirty="0" smtClean="0">
              <a:solidFill>
                <a:srgbClr val="00B050"/>
              </a:solidFill>
              <a:cs typeface="B Yagut" pitchFamily="2" charset="-78"/>
            </a:endParaRPr>
          </a:p>
          <a:p>
            <a:pPr marL="0" indent="0" algn="r" rtl="1">
              <a:spcBef>
                <a:spcPts val="0"/>
              </a:spcBef>
              <a:buNone/>
            </a:pPr>
            <a:r>
              <a:rPr lang="fa-IR" sz="3000" b="1" dirty="0" smtClean="0">
                <a:cs typeface="B Yagut" pitchFamily="2" charset="-78"/>
              </a:rPr>
              <a:t>آموزش به مادر در مورد علائم </a:t>
            </a:r>
            <a:r>
              <a:rPr lang="en-US" sz="3000" b="1" dirty="0" smtClean="0">
                <a:cs typeface="B Yagut" pitchFamily="2" charset="-78"/>
              </a:rPr>
              <a:t> DVT</a:t>
            </a:r>
            <a:r>
              <a:rPr lang="fa-IR" sz="3000" b="1" dirty="0" smtClean="0">
                <a:cs typeface="B Yagut" pitchFamily="2" charset="-78"/>
              </a:rPr>
              <a:t>و مراجعه به موقع ، توصیه به تحرک و مصرف کافی مایعات. </a:t>
            </a:r>
            <a:endParaRPr lang="fa-IR" sz="3000" b="1" dirty="0">
              <a:cs typeface="B Yagut" pitchFamily="2" charset="-7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458200" cy="868362"/>
          </a:xfrm>
        </p:spPr>
        <p:txBody>
          <a:bodyPr>
            <a:noAutofit/>
          </a:bodyPr>
          <a:lstStyle/>
          <a:p>
            <a:pPr rtl="1"/>
            <a:r>
              <a:rPr lang="fa-IR" sz="3200" dirty="0" smtClean="0">
                <a:solidFill>
                  <a:schemeClr val="accent1">
                    <a:lumMod val="50000"/>
                  </a:schemeClr>
                </a:solidFill>
                <a:cs typeface="B Titr" pitchFamily="2" charset="-78"/>
              </a:rPr>
              <a:t/>
            </a:r>
            <a:br>
              <a:rPr lang="fa-IR" sz="3200" dirty="0" smtClean="0">
                <a:solidFill>
                  <a:schemeClr val="accent1">
                    <a:lumMod val="50000"/>
                  </a:schemeClr>
                </a:solidFill>
                <a:cs typeface="B Titr" pitchFamily="2" charset="-78"/>
              </a:rPr>
            </a:br>
            <a:r>
              <a:rPr lang="fa-IR" sz="3200" dirty="0" smtClean="0">
                <a:solidFill>
                  <a:schemeClr val="accent1">
                    <a:lumMod val="50000"/>
                  </a:schemeClr>
                </a:solidFill>
                <a:cs typeface="B Titr" pitchFamily="2" charset="-78"/>
              </a:rPr>
              <a:t> </a:t>
            </a:r>
            <a:r>
              <a:rPr lang="fa-IR" sz="3600" dirty="0" smtClean="0">
                <a:solidFill>
                  <a:schemeClr val="accent1">
                    <a:lumMod val="50000"/>
                  </a:schemeClr>
                </a:solidFill>
                <a:cs typeface="B Titr" pitchFamily="2" charset="-78"/>
              </a:rPr>
              <a:t>عوامل خطر  ایجاد ترومبوآمبولی وریدی </a:t>
            </a:r>
            <a:r>
              <a:rPr lang="en-US" sz="3200" dirty="0" smtClean="0">
                <a:solidFill>
                  <a:schemeClr val="accent1">
                    <a:lumMod val="50000"/>
                  </a:schemeClr>
                </a:solidFill>
                <a:cs typeface="B Titr" pitchFamily="2" charset="-78"/>
              </a:rPr>
              <a:t/>
            </a:r>
            <a:br>
              <a:rPr lang="en-US" sz="3200" dirty="0" smtClean="0">
                <a:solidFill>
                  <a:schemeClr val="accent1">
                    <a:lumMod val="50000"/>
                  </a:schemeClr>
                </a:solidFill>
                <a:cs typeface="B Titr" pitchFamily="2" charset="-78"/>
              </a:rPr>
            </a:br>
            <a:endParaRPr lang="fa-IR" sz="3200" dirty="0">
              <a:solidFill>
                <a:schemeClr val="accent1">
                  <a:lumMod val="50000"/>
                </a:schemeClr>
              </a:solidFill>
              <a:cs typeface="B Titr" pitchFamily="2" charset="-78"/>
            </a:endParaRPr>
          </a:p>
        </p:txBody>
      </p:sp>
      <p:sp>
        <p:nvSpPr>
          <p:cNvPr id="3" name="Content Placeholder 2"/>
          <p:cNvSpPr>
            <a:spLocks noGrp="1"/>
          </p:cNvSpPr>
          <p:nvPr>
            <p:ph idx="1"/>
          </p:nvPr>
        </p:nvSpPr>
        <p:spPr>
          <a:xfrm>
            <a:off x="228600" y="1066800"/>
            <a:ext cx="8458200" cy="5486400"/>
          </a:xfrm>
          <a:noFill/>
        </p:spPr>
        <p:txBody>
          <a:bodyPr>
            <a:normAutofit/>
          </a:bodyPr>
          <a:lstStyle/>
          <a:p>
            <a:pPr lvl="0" algn="just" rtl="1">
              <a:buFont typeface="Wingdings" pitchFamily="2" charset="2"/>
              <a:buChar char="ü"/>
            </a:pPr>
            <a:r>
              <a:rPr lang="fa-IR" sz="2800" b="1" dirty="0" smtClean="0">
                <a:cs typeface="B Yagut" pitchFamily="2" charset="-78"/>
              </a:rPr>
              <a:t>سابقه ترومبوآمبولی وریدی( </a:t>
            </a:r>
            <a:r>
              <a:rPr lang="en-US" sz="2800" b="1" dirty="0" smtClean="0">
                <a:cs typeface="B Yagut" pitchFamily="2" charset="-78"/>
              </a:rPr>
              <a:t>VTE</a:t>
            </a:r>
            <a:r>
              <a:rPr lang="fa-IR" sz="2800" b="1" dirty="0" smtClean="0">
                <a:cs typeface="B Yagut" pitchFamily="2" charset="-78"/>
              </a:rPr>
              <a:t>) قبل از بارداری </a:t>
            </a:r>
            <a:endParaRPr lang="en-US" sz="2800" b="1" dirty="0" smtClean="0">
              <a:cs typeface="B Yagut" pitchFamily="2" charset="-78"/>
            </a:endParaRPr>
          </a:p>
          <a:p>
            <a:pPr lvl="0" algn="just" rtl="1">
              <a:buFont typeface="Wingdings" pitchFamily="2" charset="2"/>
              <a:buChar char="ü"/>
            </a:pPr>
            <a:r>
              <a:rPr lang="fa-IR" sz="2800" b="1" dirty="0" smtClean="0">
                <a:cs typeface="B Yagut" pitchFamily="2" charset="-78"/>
              </a:rPr>
              <a:t>ابتلا به ترومبوفیلی</a:t>
            </a:r>
            <a:endParaRPr lang="en-US" sz="2800" b="1" dirty="0" smtClean="0">
              <a:cs typeface="B Yagut" pitchFamily="2" charset="-78"/>
            </a:endParaRPr>
          </a:p>
          <a:p>
            <a:pPr algn="just" rtl="1">
              <a:buFont typeface="Wingdings" pitchFamily="2" charset="2"/>
              <a:buChar char="ü"/>
            </a:pPr>
            <a:r>
              <a:rPr lang="fa-IR" sz="2800" b="1" dirty="0" smtClean="0">
                <a:cs typeface="B Yagut" pitchFamily="2" charset="-78"/>
              </a:rPr>
              <a:t>مشکلات طبی مانند: بیماری قلبی یا ریوی، لوپوس، سرطانها، التهابها، سندرم نفروتیک، بیماری سایکل سل</a:t>
            </a:r>
          </a:p>
          <a:p>
            <a:pPr marL="0" indent="0" algn="just" rtl="1">
              <a:buNone/>
            </a:pPr>
            <a:r>
              <a:rPr lang="fa-IR" sz="2800" b="1" dirty="0" smtClean="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cs typeface="B Yagut" pitchFamily="2" charset="-78"/>
              </a:rPr>
              <a:t>سطح غیر پزشک: </a:t>
            </a:r>
            <a:r>
              <a:rPr lang="fa-IR" sz="2800" b="1" dirty="0" smtClean="0">
                <a:cs typeface="B Yagut" pitchFamily="2" charset="-78"/>
              </a:rPr>
              <a:t>این موارد در بخش شرح حال فرم مراقبت بارداری تحت عناوین سابقه یا ابتلا به بیماری نیازمند ارجاع غیر فوری به سطح بالاتر هستند</a:t>
            </a:r>
          </a:p>
          <a:p>
            <a:pPr marL="0" indent="0" algn="just" rtl="1">
              <a:buNone/>
            </a:pPr>
            <a:r>
              <a:rPr lang="fa-IR" sz="2800" b="1" dirty="0" smtClean="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cs typeface="B Yagut" pitchFamily="2" charset="-78"/>
              </a:rPr>
              <a:t>سطح ماما و پزشک: </a:t>
            </a:r>
            <a:r>
              <a:rPr lang="fa-IR" sz="2800" b="1" dirty="0" smtClean="0">
                <a:cs typeface="B Yagut" pitchFamily="2" charset="-78"/>
              </a:rPr>
              <a:t>در جدول ت-16 ذکر شده که تمامی مادران مبتلا به بیماری باید برای بررسی بیشتر به متخصص مربوطه ارجاع شوند. ضمنا هنگام بازنگری پروتوکل در ستونهای </a:t>
            </a:r>
            <a:r>
              <a:rPr lang="fa-IR" sz="2800" b="1" u="sng" dirty="0" smtClean="0">
                <a:cs typeface="B Yagut" pitchFamily="2" charset="-78"/>
              </a:rPr>
              <a:t>تاثیر بیماری بر بارداری </a:t>
            </a:r>
            <a:r>
              <a:rPr lang="fa-IR" sz="2800" b="1" dirty="0" smtClean="0">
                <a:cs typeface="B Yagut" pitchFamily="2" charset="-78"/>
              </a:rPr>
              <a:t>و </a:t>
            </a:r>
            <a:r>
              <a:rPr lang="fa-IR" sz="2800" b="1" u="sng" dirty="0" smtClean="0">
                <a:cs typeface="B Yagut" pitchFamily="2" charset="-78"/>
              </a:rPr>
              <a:t>توصیه و اقدام، </a:t>
            </a:r>
            <a:r>
              <a:rPr lang="fa-IR" sz="2800" b="1" dirty="0" smtClean="0">
                <a:cs typeface="B Yagut" pitchFamily="2" charset="-78"/>
              </a:rPr>
              <a:t>نکات مربوط به ترومبوآمبولی اضافه و تکمیل شده است.</a:t>
            </a:r>
            <a:endParaRPr lang="en-US" sz="2800" b="1" dirty="0" smtClean="0">
              <a:cs typeface="B Yagut" pitchFamily="2" charset="-78"/>
            </a:endParaRPr>
          </a:p>
          <a:p>
            <a:pPr lvl="0" algn="just" rtl="1"/>
            <a:endParaRPr lang="fa-IR" sz="2800" dirty="0">
              <a:cs typeface="B Yagut" pitchFamily="2" charset="-7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pPr rtl="1"/>
            <a:r>
              <a:rPr lang="fa-IR" sz="3600" dirty="0" smtClean="0">
                <a:solidFill>
                  <a:schemeClr val="accent1">
                    <a:lumMod val="50000"/>
                  </a:schemeClr>
                </a:solidFill>
                <a:cs typeface="B Titr" pitchFamily="2" charset="-78"/>
              </a:rPr>
              <a:t>عوامل خطر  ایجاد ترومبوآمبولی وریدی (ادامه)</a:t>
            </a:r>
            <a:endParaRPr lang="fa-IR" sz="3600" dirty="0">
              <a:solidFill>
                <a:schemeClr val="accent1">
                  <a:lumMod val="50000"/>
                </a:schemeClr>
              </a:solidFill>
              <a:cs typeface="B Titr" pitchFamily="2" charset="-78"/>
            </a:endParaRPr>
          </a:p>
        </p:txBody>
      </p:sp>
      <p:sp>
        <p:nvSpPr>
          <p:cNvPr id="3" name="Content Placeholder 2"/>
          <p:cNvSpPr>
            <a:spLocks noGrp="1"/>
          </p:cNvSpPr>
          <p:nvPr>
            <p:ph idx="1"/>
          </p:nvPr>
        </p:nvSpPr>
        <p:spPr>
          <a:xfrm>
            <a:off x="228600" y="1066800"/>
            <a:ext cx="8686800" cy="5486400"/>
          </a:xfrm>
        </p:spPr>
        <p:txBody>
          <a:bodyPr>
            <a:normAutofit/>
          </a:bodyPr>
          <a:lstStyle/>
          <a:p>
            <a:pPr algn="just" rtl="1">
              <a:buFont typeface="Wingdings" pitchFamily="2" charset="2"/>
              <a:buChar char="ü"/>
            </a:pPr>
            <a:r>
              <a:rPr lang="fa-IR" sz="3000" b="1" dirty="0" smtClean="0">
                <a:cs typeface="B Yagut" pitchFamily="2" charset="-78"/>
              </a:rPr>
              <a:t>سن بیشتر از 35 سال، چاقی، استعمال دخانیات، اعتیاد</a:t>
            </a:r>
            <a:endParaRPr lang="en-US" sz="3000" b="1" dirty="0" smtClean="0">
              <a:cs typeface="B Yagut" pitchFamily="2" charset="-78"/>
            </a:endParaRPr>
          </a:p>
          <a:p>
            <a:pPr algn="just" rtl="1">
              <a:buFont typeface="Wingdings" pitchFamily="2" charset="2"/>
              <a:buChar char="ü"/>
            </a:pPr>
            <a:r>
              <a:rPr lang="fa-IR" sz="3000" b="1" dirty="0" smtClean="0">
                <a:cs typeface="B Yagut" pitchFamily="2" charset="-78"/>
              </a:rPr>
              <a:t>واریس، فلج، استفاده از صندلی چرخدار</a:t>
            </a:r>
            <a:endParaRPr lang="en-US" sz="3000" b="1" dirty="0" smtClean="0">
              <a:cs typeface="B Yagut" pitchFamily="2" charset="-78"/>
            </a:endParaRPr>
          </a:p>
          <a:p>
            <a:pPr algn="r" rtl="1">
              <a:buFont typeface="Wingdings" pitchFamily="2" charset="2"/>
              <a:buChar char="ü"/>
            </a:pPr>
            <a:r>
              <a:rPr lang="fa-IR" sz="3000" b="1" dirty="0" smtClean="0">
                <a:cs typeface="B Yagut" pitchFamily="2" charset="-78"/>
              </a:rPr>
              <a:t>بارداری چندقلویی، بارداری با روشهای کمک باروری </a:t>
            </a:r>
            <a:endParaRPr lang="fa-IR" sz="3000" b="1" dirty="0" smtClean="0">
              <a:solidFill>
                <a:schemeClr val="accent1">
                  <a:lumMod val="75000"/>
                </a:schemeClr>
              </a:solidFill>
              <a:cs typeface="B Yagut" pitchFamily="2" charset="-78"/>
            </a:endParaRPr>
          </a:p>
          <a:p>
            <a:pPr marL="0" indent="0" algn="just" rtl="1">
              <a:buNone/>
            </a:pPr>
            <a:r>
              <a:rPr lang="fa-IR" sz="3000" b="1" dirty="0" smtClean="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cs typeface="B Yagut" pitchFamily="2" charset="-78"/>
              </a:rPr>
              <a:t>سطح غیر پزشک: </a:t>
            </a:r>
            <a:r>
              <a:rPr lang="fa-IR" sz="3000" b="1" dirty="0" smtClean="0">
                <a:cs typeface="B Yagut" pitchFamily="2" charset="-78"/>
              </a:rPr>
              <a:t>این موارد در بخش شرح حال فرم مراقبت بارداری تحت عناوین وضعیت بارداری فعلی و سایر بیماریها از مادر سوال شده و در صورت پاسخ مثبت، نیازمند ارجاع غیر فوری به سطح بالاتر هستند.</a:t>
            </a:r>
          </a:p>
          <a:p>
            <a:pPr marL="0" indent="0" algn="just" rtl="1">
              <a:buNone/>
            </a:pPr>
            <a:r>
              <a:rPr lang="fa-IR" sz="3000" b="1" dirty="0" smtClean="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cs typeface="B Yagut" pitchFamily="2" charset="-78"/>
              </a:rPr>
              <a:t>سطح ماما و پزشک: </a:t>
            </a:r>
            <a:r>
              <a:rPr lang="fa-IR" sz="3000" b="1" dirty="0" smtClean="0">
                <a:cs typeface="B Yagut" pitchFamily="2" charset="-78"/>
              </a:rPr>
              <a:t>در جدول ت-18 در ستونهای </a:t>
            </a:r>
            <a:r>
              <a:rPr lang="fa-IR" sz="3000" b="1" u="sng" dirty="0" smtClean="0">
                <a:cs typeface="B Yagut" pitchFamily="2" charset="-78"/>
              </a:rPr>
              <a:t>تاثیر بیماری بر بارداری </a:t>
            </a:r>
            <a:r>
              <a:rPr lang="fa-IR" sz="3000" b="1" dirty="0" smtClean="0">
                <a:cs typeface="B Yagut" pitchFamily="2" charset="-78"/>
              </a:rPr>
              <a:t>و </a:t>
            </a:r>
            <a:r>
              <a:rPr lang="fa-IR" sz="3000" b="1" u="sng" dirty="0" smtClean="0">
                <a:cs typeface="B Yagut" pitchFamily="2" charset="-78"/>
              </a:rPr>
              <a:t>توصیه و اقدام، </a:t>
            </a:r>
            <a:r>
              <a:rPr lang="fa-IR" sz="3000" b="1" dirty="0" smtClean="0">
                <a:cs typeface="B Yagut" pitchFamily="2" charset="-78"/>
              </a:rPr>
              <a:t>نکات ضروری ذکر شده که در بازنگری پروتوکل نیز مطالب مربوط به ترومبوآمبولی اضافه و تکمیل شده است.</a:t>
            </a:r>
            <a:endParaRPr lang="en-US" sz="3000" b="1" dirty="0" smtClean="0">
              <a:cs typeface="B Yagut" pitchFamily="2" charset="-78"/>
            </a:endParaRPr>
          </a:p>
          <a:p>
            <a:pPr algn="r" rtl="1"/>
            <a:endParaRPr lang="fa-IR" dirty="0" smtClean="0">
              <a:solidFill>
                <a:schemeClr val="accent1">
                  <a:lumMod val="75000"/>
                </a:schemeClr>
              </a:solidFill>
              <a:cs typeface="B Yagut" pitchFamily="2" charset="-78"/>
            </a:endParaRPr>
          </a:p>
          <a:p>
            <a:pPr algn="r" rtl="1"/>
            <a:endParaRPr lang="fa-IR" dirty="0" smtClean="0">
              <a:solidFill>
                <a:schemeClr val="accent1">
                  <a:lumMod val="75000"/>
                </a:schemeClr>
              </a:solidFill>
              <a:cs typeface="B Yagut" pitchFamily="2" charset="-78"/>
            </a:endParaRPr>
          </a:p>
          <a:p>
            <a:pPr algn="r" rtl="1"/>
            <a:endParaRPr lang="fa-IR" dirty="0" smtClean="0">
              <a:solidFill>
                <a:schemeClr val="accent1">
                  <a:lumMod val="75000"/>
                </a:schemeClr>
              </a:solidFill>
              <a:cs typeface="B Yagut" pitchFamily="2" charset="-78"/>
            </a:endParaRPr>
          </a:p>
          <a:p>
            <a:pPr lvl="0" algn="r" rtl="1"/>
            <a:endParaRPr lang="en-US" dirty="0" smtClean="0">
              <a:cs typeface="B Yagut" pitchFamily="2" charset="-78"/>
            </a:endParaRPr>
          </a:p>
          <a:p>
            <a:pPr algn="r" rtl="1"/>
            <a:endParaRPr lang="fa-IR" dirty="0">
              <a:cs typeface="B Yagut" pitchFamily="2" charset="-7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pPr rtl="1"/>
            <a:r>
              <a:rPr lang="fa-IR" sz="3600" dirty="0" smtClean="0">
                <a:solidFill>
                  <a:schemeClr val="accent1">
                    <a:lumMod val="50000"/>
                  </a:schemeClr>
                </a:solidFill>
                <a:cs typeface="B Titr" pitchFamily="2" charset="-78"/>
              </a:rPr>
              <a:t>عوامل خطر  ایجاد ترومبوآمبولی وریدی (ادامه)</a:t>
            </a:r>
            <a:endParaRPr lang="fa-IR" sz="3600" dirty="0">
              <a:solidFill>
                <a:schemeClr val="accent1">
                  <a:lumMod val="50000"/>
                </a:schemeClr>
              </a:solidFill>
              <a:cs typeface="B Titr" pitchFamily="2" charset="-78"/>
            </a:endParaRPr>
          </a:p>
        </p:txBody>
      </p:sp>
      <p:sp>
        <p:nvSpPr>
          <p:cNvPr id="3" name="Content Placeholder 2"/>
          <p:cNvSpPr>
            <a:spLocks noGrp="1"/>
          </p:cNvSpPr>
          <p:nvPr>
            <p:ph idx="1"/>
          </p:nvPr>
        </p:nvSpPr>
        <p:spPr>
          <a:xfrm>
            <a:off x="228600" y="1066800"/>
            <a:ext cx="8686800" cy="5410200"/>
          </a:xfrm>
        </p:spPr>
        <p:txBody>
          <a:bodyPr>
            <a:normAutofit/>
          </a:bodyPr>
          <a:lstStyle/>
          <a:p>
            <a:pPr algn="r" rtl="1"/>
            <a:r>
              <a:rPr lang="fa-IR" b="1" dirty="0" smtClean="0">
                <a:cs typeface="B Yagut" pitchFamily="2" charset="-78"/>
              </a:rPr>
              <a:t>سندرم هیپراستیمولیشن تخمدان</a:t>
            </a:r>
          </a:p>
          <a:p>
            <a:pPr lvl="0" algn="r" rtl="1"/>
            <a:r>
              <a:rPr lang="fa-IR" b="1" dirty="0" smtClean="0">
                <a:cs typeface="B Yagut" pitchFamily="2" charset="-78"/>
              </a:rPr>
              <a:t>دهیدراتاسیون، استفراغ شدید بارداری</a:t>
            </a:r>
            <a:endParaRPr lang="en-US" b="1" dirty="0" smtClean="0">
              <a:cs typeface="B Yagut" pitchFamily="2" charset="-78"/>
            </a:endParaRPr>
          </a:p>
          <a:p>
            <a:pPr lvl="0" algn="r" rtl="1"/>
            <a:r>
              <a:rPr lang="fa-IR" b="1" dirty="0" smtClean="0">
                <a:cs typeface="B Yagut" pitchFamily="2" charset="-78"/>
              </a:rPr>
              <a:t>پره اکلامپسی </a:t>
            </a:r>
            <a:endParaRPr lang="en-US" b="1" dirty="0" smtClean="0">
              <a:cs typeface="B Yagut" pitchFamily="2" charset="-78"/>
            </a:endParaRPr>
          </a:p>
          <a:p>
            <a:pPr lvl="0" algn="r" rtl="1"/>
            <a:r>
              <a:rPr lang="fa-IR" b="1" dirty="0" smtClean="0">
                <a:cs typeface="B Yagut" pitchFamily="2" charset="-78"/>
              </a:rPr>
              <a:t>لیبر طولانی، زایمان با ابزار، سزارین</a:t>
            </a:r>
            <a:endParaRPr lang="en-US" b="1" dirty="0" smtClean="0">
              <a:cs typeface="B Yagut" pitchFamily="2" charset="-78"/>
            </a:endParaRPr>
          </a:p>
          <a:p>
            <a:pPr lvl="0" algn="r" rtl="1"/>
            <a:r>
              <a:rPr lang="fa-IR" b="1" dirty="0" smtClean="0">
                <a:cs typeface="B Yagut" pitchFamily="2" charset="-78"/>
              </a:rPr>
              <a:t>خونریزی پس از زایمان بیشتر از یک لیتر، تزریق خون،</a:t>
            </a:r>
          </a:p>
          <a:p>
            <a:pPr lvl="0" algn="r" rtl="1"/>
            <a:r>
              <a:rPr lang="fa-IR" b="1" dirty="0" smtClean="0">
                <a:cs typeface="B Yagut" pitchFamily="2" charset="-78"/>
              </a:rPr>
              <a:t>عفونت پس از زایمان </a:t>
            </a:r>
          </a:p>
          <a:p>
            <a:pPr marL="0" indent="0" algn="ctr" rtl="1">
              <a:spcBef>
                <a:spcPts val="0"/>
              </a:spcBef>
              <a:buNone/>
            </a:pPr>
            <a:r>
              <a:rPr lang="fa-IR" b="1" dirty="0" smtClean="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cs typeface="B Yagut" pitchFamily="2" charset="-78"/>
              </a:rPr>
              <a:t>این عوامل مربوط به زمان بستری یا هنگام زایمان هستند و بنابراین در بسته خدمات خارج بیمارستانی ارزیابی </a:t>
            </a:r>
          </a:p>
          <a:p>
            <a:pPr marL="0" indent="0" algn="ctr" rtl="1">
              <a:spcBef>
                <a:spcPts val="0"/>
              </a:spcBef>
              <a:buNone/>
            </a:pPr>
            <a:r>
              <a:rPr lang="fa-IR" b="1" dirty="0" smtClean="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cs typeface="B Yagut" pitchFamily="2" charset="-78"/>
              </a:rPr>
              <a:t>نمی شوند</a:t>
            </a:r>
          </a:p>
          <a:p>
            <a:pPr lvl="0" algn="r" rtl="1"/>
            <a:endParaRPr lang="en-US" b="1" dirty="0" smtClean="0">
              <a:cs typeface="B Yagut" pitchFamily="2" charset="-78"/>
            </a:endParaRPr>
          </a:p>
          <a:p>
            <a:pPr algn="r" rtl="1"/>
            <a:endParaRPr lang="fa-IR" dirty="0">
              <a:cs typeface="B Yagut" pitchFamily="2" charset="-7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Autofit/>
          </a:bodyPr>
          <a:lstStyle/>
          <a:p>
            <a:pPr rtl="1"/>
            <a:r>
              <a:rPr lang="fa-IR" sz="3600" dirty="0" smtClean="0">
                <a:solidFill>
                  <a:schemeClr val="accent1">
                    <a:lumMod val="50000"/>
                  </a:schemeClr>
                </a:solidFill>
                <a:cs typeface="B Titr" pitchFamily="2" charset="-78"/>
              </a:rPr>
              <a:t>عوامل خطر  ایجاد ترومبوآمبولی وریدی ( ادامه</a:t>
            </a:r>
            <a:r>
              <a:rPr lang="en-US" sz="3600" dirty="0" smtClean="0">
                <a:solidFill>
                  <a:schemeClr val="accent1">
                    <a:lumMod val="50000"/>
                  </a:schemeClr>
                </a:solidFill>
                <a:cs typeface="B Titr" pitchFamily="2" charset="-78"/>
              </a:rPr>
              <a:t> </a:t>
            </a:r>
            <a:r>
              <a:rPr lang="fa-IR" sz="3600" dirty="0" smtClean="0">
                <a:solidFill>
                  <a:schemeClr val="accent1">
                    <a:lumMod val="50000"/>
                  </a:schemeClr>
                </a:solidFill>
                <a:cs typeface="B Titr" pitchFamily="2" charset="-78"/>
              </a:rPr>
              <a:t>)</a:t>
            </a:r>
            <a:endParaRPr lang="fa-IR" sz="3600" dirty="0">
              <a:solidFill>
                <a:schemeClr val="accent1">
                  <a:lumMod val="50000"/>
                </a:schemeClr>
              </a:solidFill>
              <a:cs typeface="B Titr" pitchFamily="2" charset="-78"/>
            </a:endParaRPr>
          </a:p>
        </p:txBody>
      </p:sp>
      <p:sp>
        <p:nvSpPr>
          <p:cNvPr id="3" name="Content Placeholder 2"/>
          <p:cNvSpPr>
            <a:spLocks noGrp="1"/>
          </p:cNvSpPr>
          <p:nvPr>
            <p:ph idx="1"/>
          </p:nvPr>
        </p:nvSpPr>
        <p:spPr>
          <a:xfrm>
            <a:off x="228600" y="990600"/>
            <a:ext cx="8534400" cy="5135563"/>
          </a:xfrm>
        </p:spPr>
        <p:txBody>
          <a:bodyPr>
            <a:normAutofit/>
          </a:bodyPr>
          <a:lstStyle/>
          <a:p>
            <a:pPr lvl="0" algn="just" rtl="1"/>
            <a:r>
              <a:rPr lang="fa-IR" b="1" dirty="0" smtClean="0">
                <a:cs typeface="B Yagut" pitchFamily="2" charset="-78"/>
              </a:rPr>
              <a:t>اعمال جراحی در دوران پس از زایمان مانند کورتاژ،  بستن لوله ها، آپاندکتومی، ... </a:t>
            </a:r>
            <a:endParaRPr lang="en-US" b="1" dirty="0" smtClean="0">
              <a:cs typeface="B Yagut" pitchFamily="2" charset="-78"/>
            </a:endParaRPr>
          </a:p>
          <a:p>
            <a:pPr lvl="0" algn="just" rtl="1"/>
            <a:r>
              <a:rPr lang="fa-IR" b="1" dirty="0" smtClean="0">
                <a:cs typeface="B Yagut" pitchFamily="2" charset="-78"/>
              </a:rPr>
              <a:t>عفونت سیستمیک مانند پنومونی، پیلونفریت که نیازمند تجویز آنتی بیوتیک یا بستری در بیمارستان باشد </a:t>
            </a:r>
            <a:endParaRPr lang="en-US" b="1" dirty="0" smtClean="0">
              <a:cs typeface="B Yagut" pitchFamily="2" charset="-78"/>
            </a:endParaRPr>
          </a:p>
          <a:p>
            <a:pPr lvl="0" algn="just" rtl="1"/>
            <a:r>
              <a:rPr lang="fa-IR" b="1" dirty="0" smtClean="0">
                <a:cs typeface="B Yagut" pitchFamily="2" charset="-78"/>
              </a:rPr>
              <a:t>بستری در بیمارستان یا بی حرکتی مساوی یا بیشتر از 3 روز استراحت در بستر</a:t>
            </a:r>
          </a:p>
          <a:p>
            <a:pPr marL="0" indent="0" algn="ctr" rtl="1">
              <a:spcBef>
                <a:spcPts val="0"/>
              </a:spcBef>
              <a:buNone/>
            </a:pPr>
            <a:r>
              <a:rPr lang="fa-IR" b="1" dirty="0" smtClean="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cs typeface="B Yagut" pitchFamily="2" charset="-78"/>
              </a:rPr>
              <a:t>این عوامل مربوط به زمان بستری یا هنگام زایمان هستند و بنابراین در بسته خدمات خارج بیمارستانی ارزیابی </a:t>
            </a:r>
          </a:p>
          <a:p>
            <a:pPr marL="0" indent="0" algn="ctr" rtl="1">
              <a:spcBef>
                <a:spcPts val="0"/>
              </a:spcBef>
              <a:buNone/>
            </a:pPr>
            <a:r>
              <a:rPr lang="fa-IR" b="1" dirty="0" smtClean="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cs typeface="B Yagut" pitchFamily="2" charset="-78"/>
              </a:rPr>
              <a:t>نمی شوند</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properties>
</file>

<file path=customXml/item3.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7a63ae98c9331042c85a0ce3caf3b722">
  <xsd:schema xmlns:xsd="http://www.w3.org/2001/XMLSchema" xmlns:p="http://schemas.microsoft.com/office/2006/metadata/properties" targetNamespace="http://schemas.microsoft.com/office/2006/metadata/properties" ma:root="true" ma:fieldsID="643ad641ad674e858ec36190b61f65cd">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634D44E1-E354-4F70-B377-4FCBC95621EE}">
  <ds:schemaRefs>
    <ds:schemaRef ds:uri="http://schemas.microsoft.com/sharepoint/v3/contenttype/forms"/>
  </ds:schemaRefs>
</ds:datastoreItem>
</file>

<file path=customXml/itemProps2.xml><?xml version="1.0" encoding="utf-8"?>
<ds:datastoreItem xmlns:ds="http://schemas.openxmlformats.org/officeDocument/2006/customXml" ds:itemID="{AB471FE8-FD95-4310-9BC6-12D5DC5EEB96}">
  <ds:schemaRefs>
    <ds:schemaRef ds:uri="http://schemas.microsoft.com/office/2006/metadata/properties"/>
  </ds:schemaRefs>
</ds:datastoreItem>
</file>

<file path=customXml/itemProps3.xml><?xml version="1.0" encoding="utf-8"?>
<ds:datastoreItem xmlns:ds="http://schemas.openxmlformats.org/officeDocument/2006/customXml" ds:itemID="{363BB21E-6CAA-4F8D-9FE1-B4CFB4150D6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
  <TotalTime>736</TotalTime>
  <Words>766</Words>
  <Application>Microsoft Office PowerPoint</Application>
  <PresentationFormat>On-screen Show (4:3)</PresentationFormat>
  <Paragraphs>63</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دستور عمل پیشگیری از ترومبوآمبولی وریدی (VTE)  در بارداری و پس از زایمان  </vt:lpstr>
      <vt:lpstr> اهمیت پیشگیری از VTE </vt:lpstr>
      <vt:lpstr>Slide 3</vt:lpstr>
      <vt:lpstr>نحوه استفاده از دستورعمل</vt:lpstr>
      <vt:lpstr>اقدام پس از گروه بندی</vt:lpstr>
      <vt:lpstr>  عوامل خطر  ایجاد ترومبوآمبولی وریدی  </vt:lpstr>
      <vt:lpstr>عوامل خطر  ایجاد ترومبوآمبولی وریدی (ادامه)</vt:lpstr>
      <vt:lpstr>عوامل خطر  ایجاد ترومبوآمبولی وریدی (ادامه)</vt:lpstr>
      <vt:lpstr>عوامل خطر  ایجاد ترومبوآمبولی وریدی ( ادامه )</vt:lpstr>
      <vt:lpstr>دو نکته مهم</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دستور عمل پیشگیری از ترومبوآمبولی وریدی در بارداری و پس از زایمان</dc:title>
  <dc:creator>user</dc:creator>
  <cp:lastModifiedBy>user</cp:lastModifiedBy>
  <cp:revision>81</cp:revision>
  <dcterms:created xsi:type="dcterms:W3CDTF">2006-08-16T00:00:00Z</dcterms:created>
  <dcterms:modified xsi:type="dcterms:W3CDTF">2014-05-09T13:48:07Z</dcterms:modified>
</cp:coreProperties>
</file>